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9" r:id="rId11"/>
    <p:sldId id="270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C3791-D2F0-DA66-9E69-BC6007DDA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C01CD7-DF63-B96F-5503-32CF0F0C3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EC27F8-0362-97D2-AB8C-8EEBDAA7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8D471B-60E0-9241-9FE0-2E97C51F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6933C-B2CC-EBFF-F60A-84E1167B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8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FA717-0501-1334-3EFA-E844661A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D86227-F2BB-3611-89B1-65574037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BD63DA-D554-2E10-8F55-8A86C9C0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C0790A-52F8-6DF7-4981-20CFC4D2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54A9C6-0B4C-075A-E8DF-59F65D1F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57462B-A32D-C243-4B97-0C838F879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BFC090-2407-BF07-9F01-61CF188CE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7A014-3AE4-F100-2272-F6ECF40F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4087C-6BB9-1969-4870-4A854408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C05932-2F6B-D5A3-1454-5A057CC2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C83480-1D0D-A028-CE92-2DF70CAA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4EA36-6585-F421-DF3F-77C99F87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D2BD9-BA11-8BEF-20E0-86CF2D10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12B63-CA2D-5B18-E40E-FCD002BC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781D5E-8D48-E446-970D-60D44EE0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CBF84-C9D4-38B8-CA5B-332B4C55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A25D5B-0EE9-A1F4-045B-16248599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E0C176-FEC8-02C2-E7EA-01E885C8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DA412-5345-4CBA-CE2E-FEAB77BE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C39926-3D13-90B5-E931-6CACDB4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8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6C57B-C46B-EC37-8973-0B16EAD5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CC4C95-430C-409C-D966-CA56E3FB3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2B586F-F2C2-457A-9DA2-D8FB02BA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51256B-BD81-9AAD-E4CF-DEE0DBD4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BDD3A9-EC85-F07A-DAE5-BE90E7C3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39DB37-3CFC-5B6D-7867-40D4637C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428EC-BE40-1715-FE93-0188672A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EA163B-57C9-119A-F27A-F667560A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71D7C-76C9-F63F-21D2-80B5ABD6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85976B-8F49-D38D-FB5E-0BE10CEC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F2B8E1-2D57-845E-FF88-C5224B537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C814818-9013-3A03-2AAB-9E9B7ED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E2F598-63D4-21CA-B6AA-354A8B97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9E18AF-7079-C6F4-D638-2CF4916C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6D3314-75FE-73B4-7D30-298B4565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8368CF-9F21-BE35-E9D9-F9FE5E74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3B359E-D363-5EA5-6E2A-CC42125F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50E9CB-51DD-2D39-7F6A-62D4F4E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76E7EA-0350-C5E0-8B19-83A9D451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1C52E9-263B-FA19-EA52-67AC059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C3AF71-6C6F-0792-7043-B0BEBA4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755CB-8481-9B7C-9A6A-B25805F2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56DB7A-7BA9-7F58-E3B9-5F481EE24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CE57DF-624C-98B7-565A-676A783D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74DC9D-DD7E-70C6-DF26-8FACD39A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2EBB40-D1D6-D210-0BDE-3011570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B527DE-762D-9616-1D2E-559B40CF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0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F672D3-FAC1-AC06-8DF0-349528FD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0699EC1-0E71-DB08-860B-FD0188892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3EC148-545F-6308-482F-AEFB173C5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0E09B0-2FB1-37E2-20D2-F823083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6395EA-A318-2B2E-631C-D5ED21AB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05515F-3FAF-72B3-918A-76BD8B42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0D4583D-8D91-E698-7742-0FAC9995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D9981D-DBB1-8603-8785-C4DA6EEB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4F275F-1F81-B9C9-04E5-3977BCEAB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355137-F7E5-3FF3-2E3C-FD2859FBB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087C9-5BD6-4E08-CE4B-43225524F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D78FF8-EBB5-F9F1-8BAE-04038CF08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350" y="2120948"/>
            <a:ext cx="7866992" cy="1383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b="1" dirty="0">
                <a:solidFill>
                  <a:srgbClr val="C00000"/>
                </a:solidFill>
                <a:effectLst/>
                <a:latin typeface="Amasis MT Pro Medium" panose="020B0604020202020204" pitchFamily="18" charset="0"/>
                <a:ea typeface="Arial" panose="020B0604020202020204" pitchFamily="34" charset="0"/>
              </a:rPr>
              <a:t>SOCIAL NETWORK ANALYSIS</a:t>
            </a:r>
            <a:endParaRPr lang="en-US" sz="4000" dirty="0">
              <a:solidFill>
                <a:srgbClr val="C0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CA5068-4CA0-5B45-996C-EF0341F8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27" y="57103"/>
            <a:ext cx="4439767" cy="214218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5589121C-15D7-934F-1F34-46DE6EA7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870" y="5045336"/>
            <a:ext cx="4704424" cy="1693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u="sng" dirty="0"/>
              <a:t>MEMBRI DEL GRUPPO 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• Samuel Obeng </a:t>
            </a:r>
            <a:r>
              <a:rPr lang="en-US" sz="2000" dirty="0" err="1"/>
              <a:t>Takyi</a:t>
            </a:r>
            <a:r>
              <a:rPr lang="en-US" sz="2000" dirty="0"/>
              <a:t> (881431)</a:t>
            </a:r>
          </a:p>
          <a:p>
            <a:pPr algn="l"/>
            <a:r>
              <a:rPr lang="en-US" sz="2000" dirty="0"/>
              <a:t>• </a:t>
            </a:r>
            <a:r>
              <a:rPr lang="en-US" sz="2000" dirty="0" err="1"/>
              <a:t>Jinpeng</a:t>
            </a:r>
            <a:r>
              <a:rPr lang="en-US" sz="2000" dirty="0"/>
              <a:t> Zhang (886854)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AA131E-EC07-4F51-FD39-BA580AE94385}"/>
              </a:ext>
            </a:extLst>
          </p:cNvPr>
          <p:cNvSpPr txBox="1"/>
          <p:nvPr/>
        </p:nvSpPr>
        <p:spPr>
          <a:xfrm>
            <a:off x="2963919" y="3438201"/>
            <a:ext cx="5990897" cy="176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sz="2000" b="1" dirty="0">
                <a:latin typeface="Amasis MT Pro" panose="020B0604020202020204" pitchFamily="18" charset="0"/>
                <a:ea typeface="Arial" panose="020B0604020202020204" pitchFamily="34" charset="0"/>
              </a:rPr>
              <a:t>ANALISI COMPORTAMENTALE ALL’INTERNO DI UNA PIATTAFORMA SOCIAL</a:t>
            </a:r>
          </a:p>
          <a:p>
            <a:pPr algn="ctr">
              <a:lnSpc>
                <a:spcPct val="115000"/>
              </a:lnSpc>
            </a:pPr>
            <a:endParaRPr lang="it-IT" sz="2000" b="1" dirty="0">
              <a:latin typeface="Amasis MT Pro" panose="020B06040202020202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it-IT" sz="1600" b="1" dirty="0">
                <a:effectLst/>
                <a:latin typeface="Avenir Next LT Pro Demi" panose="020B0604020202020204" pitchFamily="34" charset="0"/>
                <a:ea typeface="Arial" panose="020B0604020202020204" pitchFamily="34" charset="0"/>
                <a:cs typeface="Aparajita" panose="020B0502040204020203" pitchFamily="18" charset="0"/>
              </a:rPr>
              <a:t>MARZO 2023</a:t>
            </a:r>
            <a:endParaRPr lang="it-IT" sz="1600" dirty="0">
              <a:effectLst/>
              <a:latin typeface="Avenir Next LT Pro Demi" panose="020B0604020202020204" pitchFamily="34" charset="0"/>
              <a:ea typeface="Arial" panose="020B0604020202020204" pitchFamily="34" charset="0"/>
              <a:cs typeface="Aparajita" panose="020B0502040204020203" pitchFamily="18" charset="0"/>
            </a:endParaRPr>
          </a:p>
          <a:p>
            <a:pPr algn="ctr">
              <a:lnSpc>
                <a:spcPct val="115000"/>
              </a:lnSpc>
            </a:pPr>
            <a:endParaRPr lang="it-IT" sz="2000" dirty="0">
              <a:effectLst/>
              <a:latin typeface="Amasis MT Pro" panose="020B0604020202020204" pitchFamily="18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0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364DDD-AE55-75E4-CD9A-888F1557BC4E}"/>
              </a:ext>
            </a:extLst>
          </p:cNvPr>
          <p:cNvSpPr txBox="1"/>
          <p:nvPr/>
        </p:nvSpPr>
        <p:spPr>
          <a:xfrm>
            <a:off x="3954780" y="476754"/>
            <a:ext cx="4801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Esempio di un grafo bipartito</a:t>
            </a:r>
            <a:r>
              <a:rPr lang="it-IT" sz="2000" dirty="0"/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25C603-CB3B-6C13-D8F2-13C173AC11C9}"/>
              </a:ext>
            </a:extLst>
          </p:cNvPr>
          <p:cNvSpPr txBox="1"/>
          <p:nvPr/>
        </p:nvSpPr>
        <p:spPr>
          <a:xfrm>
            <a:off x="3048000" y="162903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Una rete bipartita è un tipo di grafo in cui i nodi sono divisi in due gruppi distinti e non esistono relazioni all'interno dello stesso gruppo</a:t>
            </a:r>
          </a:p>
        </p:txBody>
      </p:sp>
      <p:pic>
        <p:nvPicPr>
          <p:cNvPr id="19" name="Immagine 18" descr="Immagine che contiene testo, esterni, cielo, mappa&#10;&#10;Descrizione generata automaticamente">
            <a:extLst>
              <a:ext uri="{FF2B5EF4-FFF2-40B4-BE49-F238E27FC236}">
                <a16:creationId xmlns:a16="http://schemas.microsoft.com/office/drawing/2014/main" id="{B1FB05CE-3B62-402C-6A2A-46DA5F05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1" y="2863708"/>
            <a:ext cx="4643877" cy="341589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0EFE16A-9F3E-FB7B-580A-2DCEC84B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43" y="2863708"/>
            <a:ext cx="4499623" cy="3415899"/>
          </a:xfrm>
          <a:prstGeom prst="rect">
            <a:avLst/>
          </a:prstGeom>
        </p:spPr>
      </p:pic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1AF48B1-0C4D-6EB5-1265-E8B0DC1EED39}"/>
              </a:ext>
            </a:extLst>
          </p:cNvPr>
          <p:cNvSpPr/>
          <p:nvPr/>
        </p:nvSpPr>
        <p:spPr>
          <a:xfrm>
            <a:off x="5998021" y="1055147"/>
            <a:ext cx="195958" cy="49540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EA0702D-925B-8F7D-0D36-8E056A916544}"/>
              </a:ext>
            </a:extLst>
          </p:cNvPr>
          <p:cNvSpPr txBox="1"/>
          <p:nvPr/>
        </p:nvSpPr>
        <p:spPr>
          <a:xfrm>
            <a:off x="2036701" y="6169949"/>
            <a:ext cx="2636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Rappresentazione di una rete bipartita delle prime 10 righe del </a:t>
            </a:r>
            <a:r>
              <a:rPr lang="it-IT" sz="1200" dirty="0" err="1"/>
              <a:t>dataframe</a:t>
            </a:r>
            <a:r>
              <a:rPr lang="it-IT" sz="1200" dirty="0"/>
              <a:t>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094FCBB-DD97-AAED-8CFA-DF108322855B}"/>
              </a:ext>
            </a:extLst>
          </p:cNvPr>
          <p:cNvSpPr txBox="1"/>
          <p:nvPr/>
        </p:nvSpPr>
        <p:spPr>
          <a:xfrm>
            <a:off x="8679180" y="6157412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Grafo bipartito che rappresenta le relazioni tra utenti e sentimenti in tutto il </a:t>
            </a:r>
            <a:r>
              <a:rPr lang="it-IT" sz="1200" dirty="0" err="1"/>
              <a:t>dataframe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2726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094FCBB-DD97-AAED-8CFA-DF108322855B}"/>
              </a:ext>
            </a:extLst>
          </p:cNvPr>
          <p:cNvSpPr txBox="1"/>
          <p:nvPr/>
        </p:nvSpPr>
        <p:spPr>
          <a:xfrm>
            <a:off x="2605467" y="500357"/>
            <a:ext cx="7227464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/>
              <a:t>Analizziamo</a:t>
            </a:r>
            <a:r>
              <a:rPr lang="en-US" sz="2800" dirty="0"/>
              <a:t> la </a:t>
            </a:r>
            <a:r>
              <a:rPr lang="en-US" sz="2800" dirty="0" err="1"/>
              <a:t>proiezione</a:t>
            </a:r>
            <a:r>
              <a:rPr lang="en-US" sz="2800" dirty="0"/>
              <a:t> del </a:t>
            </a:r>
            <a:r>
              <a:rPr lang="en-US" sz="2800" dirty="0" err="1"/>
              <a:t>grafo</a:t>
            </a:r>
            <a:r>
              <a:rPr lang="en-US" sz="2800" dirty="0"/>
              <a:t> </a:t>
            </a:r>
            <a:r>
              <a:rPr lang="en-US" sz="2800" dirty="0" err="1"/>
              <a:t>bipartito</a:t>
            </a:r>
            <a:r>
              <a:rPr lang="en-US" sz="2800" dirty="0"/>
              <a:t> </a:t>
            </a:r>
            <a:r>
              <a:rPr lang="en-US" sz="2800" dirty="0" err="1"/>
              <a:t>attraverso</a:t>
            </a:r>
            <a:r>
              <a:rPr lang="en-US" sz="2800" dirty="0"/>
              <a:t> </a:t>
            </a:r>
            <a:r>
              <a:rPr lang="en-US" sz="2800" dirty="0" err="1"/>
              <a:t>l’apprendimento</a:t>
            </a:r>
            <a:r>
              <a:rPr lang="en-US" sz="2800" dirty="0"/>
              <a:t> non </a:t>
            </a:r>
            <a:r>
              <a:rPr lang="en-US" sz="2800" dirty="0" err="1"/>
              <a:t>supervisionato</a:t>
            </a:r>
            <a:r>
              <a:rPr lang="en-US" sz="2800" dirty="0"/>
              <a:t>.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D5F05A-5A9F-37FB-E724-9B03D838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7" y="2727208"/>
            <a:ext cx="4499926" cy="35211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414806-58A0-B725-40BF-37F8B698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91" y="2642616"/>
            <a:ext cx="4652625" cy="36057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39ABFF-380F-7C4B-D790-64C37A27D75B}"/>
              </a:ext>
            </a:extLst>
          </p:cNvPr>
          <p:cNvSpPr txBox="1"/>
          <p:nvPr/>
        </p:nvSpPr>
        <p:spPr>
          <a:xfrm>
            <a:off x="1877358" y="6248400"/>
            <a:ext cx="263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Clustering con soggettività e polarità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AB0D4-2BCF-149B-DF41-AADC3E79B285}"/>
              </a:ext>
            </a:extLst>
          </p:cNvPr>
          <p:cNvSpPr txBox="1"/>
          <p:nvPr/>
        </p:nvSpPr>
        <p:spPr>
          <a:xfrm>
            <a:off x="8106002" y="6249774"/>
            <a:ext cx="263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Clustering con score e polarità </a:t>
            </a:r>
          </a:p>
        </p:txBody>
      </p:sp>
    </p:spTree>
    <p:extLst>
      <p:ext uri="{BB962C8B-B14F-4D97-AF65-F5344CB8AC3E}">
        <p14:creationId xmlns:p14="http://schemas.microsoft.com/office/powerpoint/2010/main" val="13044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cielo, esterni, erba, natura&#10;&#10;Descrizione generata automaticamente">
            <a:extLst>
              <a:ext uri="{FF2B5EF4-FFF2-40B4-BE49-F238E27FC236}">
                <a16:creationId xmlns:a16="http://schemas.microsoft.com/office/drawing/2014/main" id="{E660B81E-B4A7-4BED-9FC9-CC421328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207A3A-AFAA-5A62-2B71-BB9C36CB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3400" b="1" dirty="0">
                <a:latin typeface="Book Antiqua" panose="02040602050305030304" pitchFamily="18" charset="0"/>
              </a:rPr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86FE-5157-C43A-2328-34284129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85" y="1963245"/>
            <a:ext cx="4206240" cy="4226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900" b="0" i="0" dirty="0">
                <a:effectLst/>
              </a:rPr>
              <a:t>In sintesi, il cambiamento climatico è riconosciuto come una questione importante e atti di vandalismo, che coinvolgono opere d'arte, non cambieranno questa visione.</a:t>
            </a:r>
          </a:p>
          <a:p>
            <a:pPr marL="0" indent="0" algn="ctr">
              <a:buNone/>
            </a:pPr>
            <a:r>
              <a:rPr lang="it-IT" sz="1900" dirty="0"/>
              <a:t>Per poter raggiungere tale obiettivo bisogna sensibilizzare i governi e le aziende riguardo ai loro effetti, portando all’attuazione di politiche e regolamentazioni climatiche, incentivando l’utilizzo di energie rinnovabili e l’investimento in tecnologie sostenibili.</a:t>
            </a:r>
            <a:endParaRPr lang="it-IT" sz="19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5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44CD6-8700-417F-35B0-02A4B9D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64" y="446544"/>
            <a:ext cx="2318359" cy="1019001"/>
          </a:xfrm>
        </p:spPr>
        <p:txBody>
          <a:bodyPr>
            <a:normAutofit/>
          </a:bodyPr>
          <a:lstStyle/>
          <a:p>
            <a:pPr algn="ctr"/>
            <a:r>
              <a:rPr lang="it-IT" sz="3100" b="1" dirty="0">
                <a:latin typeface="Book Antiqua" panose="02040602050305030304" pitchFamily="18" charset="0"/>
              </a:rPr>
              <a:t>Contesto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DC17AE-7A46-761A-1CBF-C455DB2CEEBA}"/>
              </a:ext>
            </a:extLst>
          </p:cNvPr>
          <p:cNvSpPr txBox="1"/>
          <p:nvPr/>
        </p:nvSpPr>
        <p:spPr>
          <a:xfrm>
            <a:off x="337382" y="4373779"/>
            <a:ext cx="3224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Evento: attacchi da parte di gruppi di attivisti contro il cambiamento climatico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66CC7B-64FB-4049-95F7-09E4E016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19" b="72374" l="20538" r="79846">
                        <a14:foregroundMark x1="64692" y1="30072" x2="64692" y2="30072"/>
                        <a14:foregroundMark x1="32615" y1="59353" x2="32615" y2="59353"/>
                        <a14:foregroundMark x1="40385" y1="60360" x2="40385" y2="60360"/>
                        <a14:foregroundMark x1="47000" y1="60360" x2="47000" y2="60360"/>
                        <a14:foregroundMark x1="33692" y1="66906" x2="33692" y2="66906"/>
                        <a14:foregroundMark x1="41077" y1="65899" x2="41077" y2="65899"/>
                        <a14:foregroundMark x1="48077" y1="66259" x2="48077" y2="66259"/>
                        <a14:foregroundMark x1="40000" y1="66906" x2="40000" y2="66906"/>
                        <a14:foregroundMark x1="79000" y1="31439" x2="79000" y2="31439"/>
                        <a14:foregroundMark x1="69077" y1="16619" x2="69077" y2="16619"/>
                        <a14:foregroundMark x1="32615" y1="65899" x2="32615" y2="6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10927" r="12666" b="20789"/>
          <a:stretch/>
        </p:blipFill>
        <p:spPr>
          <a:xfrm>
            <a:off x="1107778" y="5220178"/>
            <a:ext cx="1534510" cy="150982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D9712E-3DA6-E7F3-E86F-BC2029FA898D}"/>
              </a:ext>
            </a:extLst>
          </p:cNvPr>
          <p:cNvSpPr txBox="1"/>
          <p:nvPr/>
        </p:nvSpPr>
        <p:spPr>
          <a:xfrm>
            <a:off x="4460327" y="3982391"/>
            <a:ext cx="3271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Paesi presi in considerazione: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Italia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Regno Unito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Germania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Stati Uniti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Francia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Spagna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087D21-A5C7-CA91-E596-FB4B54E3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1" y="1969617"/>
            <a:ext cx="2086303" cy="208630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4F403D-936D-4DC3-F3FF-9B36ACB8DC75}"/>
              </a:ext>
            </a:extLst>
          </p:cNvPr>
          <p:cNvSpPr txBox="1"/>
          <p:nvPr/>
        </p:nvSpPr>
        <p:spPr>
          <a:xfrm>
            <a:off x="420151" y="1697753"/>
            <a:ext cx="314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Piattaforma social utilizzata:</a:t>
            </a:r>
          </a:p>
          <a:p>
            <a:pPr algn="ctr"/>
            <a:r>
              <a:rPr lang="it-IT" dirty="0"/>
              <a:t>TWITTER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E4CF74-75B3-9FD3-36C6-9CA22E254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844" y1="63490" x2="62500" y2="41146"/>
                        <a14:foregroundMark x1="62500" y1="41146" x2="62500" y2="41146"/>
                        <a14:foregroundMark x1="34635" y1="41927" x2="56615" y2="52917"/>
                        <a14:foregroundMark x1="46042" y1="65052" x2="60833" y2="41458"/>
                        <a14:foregroundMark x1="60833" y1="41458" x2="62865" y2="34479"/>
                        <a14:foregroundMark x1="64427" y1="38385" x2="49323" y2="62604"/>
                        <a14:foregroundMark x1="49323" y1="62604" x2="35833" y2="66250"/>
                        <a14:foregroundMark x1="45260" y1="57240" x2="32708" y2="46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1" y="2291355"/>
            <a:ext cx="1465484" cy="14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5A0FCD-1048-BA62-FDE0-251EFDED6248}"/>
              </a:ext>
            </a:extLst>
          </p:cNvPr>
          <p:cNvSpPr txBox="1"/>
          <p:nvPr/>
        </p:nvSpPr>
        <p:spPr>
          <a:xfrm>
            <a:off x="3383248" y="3428999"/>
            <a:ext cx="2712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  <a:ea typeface="+mj-ea"/>
                <a:cs typeface="+mj-cs"/>
              </a:rPr>
              <a:t>QUESITO</a:t>
            </a:r>
          </a:p>
          <a:p>
            <a:pPr algn="ctr"/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4592CE-C87C-7C8F-4D11-3C8B3005B49B}"/>
              </a:ext>
            </a:extLst>
          </p:cNvPr>
          <p:cNvSpPr txBox="1"/>
          <p:nvPr/>
        </p:nvSpPr>
        <p:spPr>
          <a:xfrm>
            <a:off x="5052438" y="1149609"/>
            <a:ext cx="3457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E’ davvero necessario attirare l’attenzione del pubblico prendendo di mira l’arte?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22DB7CC-143D-EE00-ACAD-13EFB555FC7D}"/>
              </a:ext>
            </a:extLst>
          </p:cNvPr>
          <p:cNvSpPr txBox="1"/>
          <p:nvPr/>
        </p:nvSpPr>
        <p:spPr>
          <a:xfrm>
            <a:off x="738300" y="1149610"/>
            <a:ext cx="3195119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Commettere reati riesce davvero ad avere un impatto positivo sulla massa?</a:t>
            </a:r>
          </a:p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20D33C-3460-8312-76A4-7ECDC380BA32}"/>
              </a:ext>
            </a:extLst>
          </p:cNvPr>
          <p:cNvSpPr txBox="1"/>
          <p:nvPr/>
        </p:nvSpPr>
        <p:spPr>
          <a:xfrm>
            <a:off x="475212" y="4987675"/>
            <a:ext cx="302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Come possiamo aiutare il nostro pianeta per noi e per le generazioni future?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9D5FB2-3054-4F2D-2606-40B327B9DC8B}"/>
              </a:ext>
            </a:extLst>
          </p:cNvPr>
          <p:cNvSpPr txBox="1"/>
          <p:nvPr/>
        </p:nvSpPr>
        <p:spPr>
          <a:xfrm>
            <a:off x="4771858" y="4987675"/>
            <a:ext cx="2940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Com’è stato percepito tale messaggio dagli utenti della piattaforma social di </a:t>
            </a:r>
            <a:r>
              <a:rPr lang="it-IT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twitter</a:t>
            </a:r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</a:p>
          <a:p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20E879F-5450-E1B6-93A6-4AA6B6CA5F18}"/>
              </a:ext>
            </a:extLst>
          </p:cNvPr>
          <p:cNvCxnSpPr>
            <a:cxnSpLocks/>
          </p:cNvCxnSpPr>
          <p:nvPr/>
        </p:nvCxnSpPr>
        <p:spPr>
          <a:xfrm flipH="1" flipV="1">
            <a:off x="3284220" y="2627599"/>
            <a:ext cx="443639" cy="544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90EADCC-51C0-0B77-86A8-B87EE189DCD3}"/>
              </a:ext>
            </a:extLst>
          </p:cNvPr>
          <p:cNvCxnSpPr>
            <a:cxnSpLocks/>
          </p:cNvCxnSpPr>
          <p:nvPr/>
        </p:nvCxnSpPr>
        <p:spPr>
          <a:xfrm flipV="1">
            <a:off x="5675222" y="2646012"/>
            <a:ext cx="420778" cy="505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623F1ED-B715-2F4A-0D1F-DA5D1D3BCB58}"/>
              </a:ext>
            </a:extLst>
          </p:cNvPr>
          <p:cNvCxnSpPr>
            <a:cxnSpLocks/>
          </p:cNvCxnSpPr>
          <p:nvPr/>
        </p:nvCxnSpPr>
        <p:spPr>
          <a:xfrm flipH="1">
            <a:off x="3284220" y="4304321"/>
            <a:ext cx="443639" cy="55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AA162D07-BBCC-4D23-A3E9-BDE77B86E2A2}"/>
              </a:ext>
            </a:extLst>
          </p:cNvPr>
          <p:cNvCxnSpPr>
            <a:cxnSpLocks/>
          </p:cNvCxnSpPr>
          <p:nvPr/>
        </p:nvCxnSpPr>
        <p:spPr>
          <a:xfrm>
            <a:off x="5713322" y="4290773"/>
            <a:ext cx="382678" cy="569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0738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2E0A1-AE4E-C309-8C52-DA31D255999D}"/>
              </a:ext>
            </a:extLst>
          </p:cNvPr>
          <p:cNvSpPr txBox="1"/>
          <p:nvPr/>
        </p:nvSpPr>
        <p:spPr>
          <a:xfrm>
            <a:off x="426949" y="2702567"/>
            <a:ext cx="270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latin typeface="Book Antiqua" panose="02040602050305030304" pitchFamily="18" charset="0"/>
                <a:ea typeface="+mj-ea"/>
                <a:cs typeface="+mj-cs"/>
              </a:rPr>
              <a:t>LE PROTESTE AMBIENTALISTE </a:t>
            </a:r>
          </a:p>
          <a:p>
            <a:pPr algn="ctr"/>
            <a:endParaRPr lang="it-IT" sz="2800" b="1" dirty="0">
              <a:solidFill>
                <a:srgbClr val="7030A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0F7A137-A4DC-1126-4525-14D6CE1A4723}"/>
              </a:ext>
            </a:extLst>
          </p:cNvPr>
          <p:cNvSpPr/>
          <p:nvPr/>
        </p:nvSpPr>
        <p:spPr>
          <a:xfrm>
            <a:off x="3267929" y="583586"/>
            <a:ext cx="165538" cy="5431221"/>
          </a:xfrm>
          <a:prstGeom prst="rect">
            <a:avLst/>
          </a:prstGeom>
          <a:gradFill>
            <a:gsLst>
              <a:gs pos="35000">
                <a:srgbClr val="7030A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BC38113-AA83-379F-248F-022BFD8617FD}"/>
              </a:ext>
            </a:extLst>
          </p:cNvPr>
          <p:cNvSpPr/>
          <p:nvPr/>
        </p:nvSpPr>
        <p:spPr>
          <a:xfrm>
            <a:off x="3646301" y="72547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FC6823-4CF1-17D1-F74F-173AD1388FFF}"/>
              </a:ext>
            </a:extLst>
          </p:cNvPr>
          <p:cNvSpPr txBox="1"/>
          <p:nvPr/>
        </p:nvSpPr>
        <p:spPr>
          <a:xfrm>
            <a:off x="4555446" y="695775"/>
            <a:ext cx="587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badi" panose="020B0604020104020204" pitchFamily="34" charset="0"/>
              </a:rPr>
              <a:t>Louvre di Parigi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9D25F1-0350-6EBA-FCAD-E4A5CFD11F3A}"/>
              </a:ext>
            </a:extLst>
          </p:cNvPr>
          <p:cNvSpPr txBox="1"/>
          <p:nvPr/>
        </p:nvSpPr>
        <p:spPr>
          <a:xfrm>
            <a:off x="4555446" y="1322402"/>
            <a:ext cx="4256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Courtauld Gallery di Londra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Kelvingrove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 Art Gallery di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Glasow</a:t>
            </a:r>
            <a:endParaRPr lang="it-IT" sz="1800" dirty="0">
              <a:effectLst/>
              <a:latin typeface="Abadi" panose="020B0604020104020204" pitchFamily="34" charset="0"/>
              <a:ea typeface="Arial" panose="020B0604020202020204" pitchFamily="34" charset="0"/>
              <a:cs typeface="Aldhabi" panose="020B0604020202020204" pitchFamily="2" charset="-78"/>
            </a:endParaRP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Manchester Art Gallery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National Gallery </a:t>
            </a:r>
            <a:endParaRPr lang="it-IT" dirty="0">
              <a:latin typeface="Abadi" panose="020B0604020104020204" pitchFamily="34" charset="0"/>
              <a:cs typeface="Aldhabi" panose="020B0604020202020204" pitchFamily="2" charset="-78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21A142-86F5-55F9-E3BA-196A26F40CF4}"/>
              </a:ext>
            </a:extLst>
          </p:cNvPr>
          <p:cNvSpPr txBox="1"/>
          <p:nvPr/>
        </p:nvSpPr>
        <p:spPr>
          <a:xfrm>
            <a:off x="4555446" y="2799134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Uffizi di Firenze</a:t>
            </a:r>
          </a:p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Museo del ‘900 di Milano</a:t>
            </a:r>
            <a:endParaRPr lang="it-IT" dirty="0">
              <a:latin typeface="Abadi" panose="020B0604020104020204" pitchFamily="34" charset="0"/>
              <a:cs typeface="Aldhabi" panose="01000000000000000000" pitchFamily="2" charset="-7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D26979-9F8B-6EF1-7EDA-6B87B11EFAC0}"/>
              </a:ext>
            </a:extLst>
          </p:cNvPr>
          <p:cNvSpPr txBox="1"/>
          <p:nvPr/>
        </p:nvSpPr>
        <p:spPr>
          <a:xfrm>
            <a:off x="4555446" y="3710610"/>
            <a:ext cx="349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Barberini in Germania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5C0DAD-6416-1E91-2AF0-690F5AEBFCD0}"/>
              </a:ext>
            </a:extLst>
          </p:cNvPr>
          <p:cNvSpPr txBox="1"/>
          <p:nvPr/>
        </p:nvSpPr>
        <p:spPr>
          <a:xfrm>
            <a:off x="4555446" y="4493278"/>
            <a:ext cx="33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Mauritshuis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.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AE9665-ADB7-F3C1-10D9-A8FD012A75F6}"/>
              </a:ext>
            </a:extLst>
          </p:cNvPr>
          <p:cNvSpPr txBox="1"/>
          <p:nvPr/>
        </p:nvSpPr>
        <p:spPr>
          <a:xfrm>
            <a:off x="4592232" y="5275947"/>
            <a:ext cx="25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Madrid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DF1AC12-478E-5907-90C3-FB422F891BFB}"/>
              </a:ext>
            </a:extLst>
          </p:cNvPr>
          <p:cNvSpPr/>
          <p:nvPr/>
        </p:nvSpPr>
        <p:spPr>
          <a:xfrm>
            <a:off x="3646301" y="1729438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F9546A8-5C92-CB11-FFF3-94907820F2E8}"/>
              </a:ext>
            </a:extLst>
          </p:cNvPr>
          <p:cNvSpPr/>
          <p:nvPr/>
        </p:nvSpPr>
        <p:spPr>
          <a:xfrm>
            <a:off x="3614770" y="2912941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7DFE50E-1A1B-3906-A40E-B19B3BF5ADF8}"/>
              </a:ext>
            </a:extLst>
          </p:cNvPr>
          <p:cNvSpPr/>
          <p:nvPr/>
        </p:nvSpPr>
        <p:spPr>
          <a:xfrm>
            <a:off x="3614770" y="3727909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1105BF03-041B-9B09-34E0-4829B4DFCF78}"/>
              </a:ext>
            </a:extLst>
          </p:cNvPr>
          <p:cNvSpPr/>
          <p:nvPr/>
        </p:nvSpPr>
        <p:spPr>
          <a:xfrm>
            <a:off x="3635790" y="4476355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671C31F-EC58-9EA9-C1E5-FEF8432CF705}"/>
              </a:ext>
            </a:extLst>
          </p:cNvPr>
          <p:cNvSpPr/>
          <p:nvPr/>
        </p:nvSpPr>
        <p:spPr>
          <a:xfrm>
            <a:off x="3635790" y="527594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0109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F8D5EF-3E83-5AE5-F621-96751A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561" y="458776"/>
            <a:ext cx="4970877" cy="1135737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</a:rPr>
              <a:t>DATI</a:t>
            </a:r>
            <a:r>
              <a:rPr lang="it-IT" sz="3600" dirty="0"/>
              <a:t> </a:t>
            </a:r>
            <a:r>
              <a:rPr lang="it-IT" sz="3600" b="1" dirty="0">
                <a:latin typeface="Book Antiqua" panose="02040602050305030304" pitchFamily="18" charset="0"/>
              </a:rPr>
              <a:t>RACCOLTI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FF09EB-B97C-4BAD-41BF-A6F9AA594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607" y="2413932"/>
            <a:ext cx="3072206" cy="8002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600 mila righe di tweet raccolti negli ultimi 3 mesi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A531590C-41E8-52D3-F381-1E9AF6C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05" y="3429000"/>
            <a:ext cx="1014060" cy="10140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770B5-7D44-E9DA-EDA7-B35B0F498314}"/>
              </a:ext>
            </a:extLst>
          </p:cNvPr>
          <p:cNvSpPr txBox="1"/>
          <p:nvPr/>
        </p:nvSpPr>
        <p:spPr>
          <a:xfrm>
            <a:off x="8043700" y="2385468"/>
            <a:ext cx="37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it-IT" sz="1800" dirty="0"/>
              <a:t>La raccolta periodica delle API di Twitter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C9BF62-91A2-E0ED-C4A2-2C56EAB6F1EF}"/>
              </a:ext>
            </a:extLst>
          </p:cNvPr>
          <p:cNvSpPr txBox="1"/>
          <p:nvPr/>
        </p:nvSpPr>
        <p:spPr>
          <a:xfrm>
            <a:off x="5041420" y="2352694"/>
            <a:ext cx="2840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800" dirty="0"/>
              <a:t>Eventi analizzati:</a:t>
            </a:r>
          </a:p>
          <a:p>
            <a:pPr marL="0" indent="0">
              <a:buNone/>
            </a:pPr>
            <a:r>
              <a:rPr lang="it-IT" sz="1800" b="0" i="0" dirty="0">
                <a:effectLst/>
                <a:latin typeface="Söhne"/>
              </a:rPr>
              <a:t>- Tendenze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Sentimento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Campagne pubblicitarie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Interazioni degli utenti</a:t>
            </a:r>
            <a:endParaRPr lang="it-IT" sz="1800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36A993-6496-0198-8A78-1D0CBF8C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285" y="3229857"/>
            <a:ext cx="1349145" cy="23982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E11E6F-1764-4A38-F574-057EA8A29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45" y="4191752"/>
            <a:ext cx="2756310" cy="16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27BB9140-D719-D012-B5B7-0D016C8DCF48}"/>
              </a:ext>
            </a:extLst>
          </p:cNvPr>
          <p:cNvSpPr txBox="1">
            <a:spLocks/>
          </p:cNvSpPr>
          <p:nvPr/>
        </p:nvSpPr>
        <p:spPr>
          <a:xfrm>
            <a:off x="3636984" y="475382"/>
            <a:ext cx="4918032" cy="114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b="1" dirty="0">
                <a:latin typeface="Book Antiqua" panose="02040602050305030304" pitchFamily="18" charset="0"/>
              </a:rPr>
              <a:t>SENTIMENT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it-IT" sz="3100" b="1" dirty="0">
                <a:latin typeface="Book Antiqua" panose="02040602050305030304" pitchFamily="18" charset="0"/>
              </a:rPr>
              <a:t>ANALYSIS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C987ED1-34DB-1FA6-C7C2-3D97BA97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459" y="1661028"/>
            <a:ext cx="5193082" cy="183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Analizzare gli atteggiamenti degli utenti verso un determinato argomento utilizzando un algoritmo che determina le opinioni degli utenti.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D860C97-E6FA-6A8A-CBFC-5B2C0B0CE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73" y="3028931"/>
            <a:ext cx="4133778" cy="371052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760933-630A-08E6-BC6C-D6D19390809E}"/>
              </a:ext>
            </a:extLst>
          </p:cNvPr>
          <p:cNvSpPr txBox="1"/>
          <p:nvPr/>
        </p:nvSpPr>
        <p:spPr>
          <a:xfrm>
            <a:off x="9585020" y="3333731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Grafico che rappresenta il numero di tweet per ogni sentimento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4A6DCC-8C25-367F-63B9-B84DAF506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2" y="3028931"/>
            <a:ext cx="4039171" cy="37105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8331CE-0E8B-228E-783B-5E667B837C3D}"/>
              </a:ext>
            </a:extLst>
          </p:cNvPr>
          <p:cNvSpPr txBox="1"/>
          <p:nvPr/>
        </p:nvSpPr>
        <p:spPr>
          <a:xfrm>
            <a:off x="2968983" y="3333731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Grafico a barre che prende di mira un gruppo più ristretto di utenti</a:t>
            </a:r>
          </a:p>
        </p:txBody>
      </p:sp>
    </p:spTree>
    <p:extLst>
      <p:ext uri="{BB962C8B-B14F-4D97-AF65-F5344CB8AC3E}">
        <p14:creationId xmlns:p14="http://schemas.microsoft.com/office/powerpoint/2010/main" val="18125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803C1C-D7A5-7B10-D666-B5285600D2F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Osserviamo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emozioni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degli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utenti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tramite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grafici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barre: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746B4FA-F239-355D-0143-0BE44338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70" y="65675"/>
            <a:ext cx="4689665" cy="33337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93A41E3-F442-C486-3B3B-2F016EDCE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3458575"/>
            <a:ext cx="4810815" cy="33994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F81FBDA-70BD-9ACF-3BD1-A35BE42F2315}"/>
              </a:ext>
            </a:extLst>
          </p:cNvPr>
          <p:cNvSpPr txBox="1"/>
          <p:nvPr/>
        </p:nvSpPr>
        <p:spPr>
          <a:xfrm>
            <a:off x="4928985" y="159484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/>
              <a:t>Grafico a barre che rappresenta i sentimenti dei tweet totali ricavati tramite la libreria </a:t>
            </a:r>
            <a:r>
              <a:rPr lang="it-IT" sz="1050" dirty="0" err="1"/>
              <a:t>textblob</a:t>
            </a:r>
            <a:r>
              <a:rPr lang="it-IT" sz="1050" dirty="0"/>
              <a:t> di </a:t>
            </a:r>
            <a:r>
              <a:rPr lang="it-IT" sz="1050" dirty="0" err="1"/>
              <a:t>python</a:t>
            </a:r>
            <a:r>
              <a:rPr lang="it-IT" sz="1050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59E1B3D-AFCB-D508-CFF3-178AACA31004}"/>
              </a:ext>
            </a:extLst>
          </p:cNvPr>
          <p:cNvSpPr txBox="1"/>
          <p:nvPr/>
        </p:nvSpPr>
        <p:spPr>
          <a:xfrm>
            <a:off x="5050905" y="5612111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/>
              <a:t>Grafico a barre che rappresenta i sentimenti dei tweet mirati ricavati tramite la libreria </a:t>
            </a:r>
            <a:r>
              <a:rPr lang="it-IT" sz="1050" dirty="0" err="1"/>
              <a:t>textblob</a:t>
            </a:r>
            <a:r>
              <a:rPr lang="it-IT" sz="1050" dirty="0"/>
              <a:t> di </a:t>
            </a:r>
            <a:r>
              <a:rPr lang="it-IT" sz="1050" dirty="0" err="1"/>
              <a:t>python</a:t>
            </a:r>
            <a:endParaRPr lang="it-IT" sz="105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373D6E37-693A-54A6-81BB-6E757548F398}"/>
              </a:ext>
            </a:extLst>
          </p:cNvPr>
          <p:cNvCxnSpPr>
            <a:cxnSpLocks/>
          </p:cNvCxnSpPr>
          <p:nvPr/>
        </p:nvCxnSpPr>
        <p:spPr>
          <a:xfrm>
            <a:off x="6643485" y="188193"/>
            <a:ext cx="0" cy="842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E34A2F06-D64B-9636-2874-4E688505BCC5}"/>
              </a:ext>
            </a:extLst>
          </p:cNvPr>
          <p:cNvCxnSpPr>
            <a:cxnSpLocks/>
          </p:cNvCxnSpPr>
          <p:nvPr/>
        </p:nvCxnSpPr>
        <p:spPr>
          <a:xfrm>
            <a:off x="6765405" y="5612111"/>
            <a:ext cx="0" cy="842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9ED9A3-3E78-71BD-096F-2E5FF8E1952B}"/>
              </a:ext>
            </a:extLst>
          </p:cNvPr>
          <p:cNvSpPr txBox="1"/>
          <p:nvPr/>
        </p:nvSpPr>
        <p:spPr>
          <a:xfrm>
            <a:off x="2055862" y="643160"/>
            <a:ext cx="8073801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La Word Cloud </a:t>
            </a:r>
            <a:r>
              <a:rPr lang="en-US" sz="2800" dirty="0" err="1"/>
              <a:t>ricavata</a:t>
            </a:r>
            <a:r>
              <a:rPr lang="en-US" sz="2800" dirty="0"/>
              <a:t> </a:t>
            </a:r>
            <a:r>
              <a:rPr lang="en-US" sz="2800" dirty="0" err="1"/>
              <a:t>dai</a:t>
            </a:r>
            <a:r>
              <a:rPr lang="en-US" sz="2800" dirty="0"/>
              <a:t> </a:t>
            </a:r>
            <a:r>
              <a:rPr lang="en-US" sz="2800" dirty="0" err="1"/>
              <a:t>testi</a:t>
            </a:r>
            <a:r>
              <a:rPr lang="en-US" sz="2800" dirty="0"/>
              <a:t> con </a:t>
            </a:r>
            <a:r>
              <a:rPr lang="en-US" sz="2800" dirty="0" err="1"/>
              <a:t>sentimento</a:t>
            </a:r>
            <a:r>
              <a:rPr lang="en-US" sz="2800" dirty="0"/>
              <a:t> </a:t>
            </a:r>
            <a:r>
              <a:rPr lang="en-US" sz="2800" dirty="0" err="1"/>
              <a:t>positivo</a:t>
            </a:r>
            <a:r>
              <a:rPr lang="en-US" sz="2800" dirty="0"/>
              <a:t>, </a:t>
            </a:r>
            <a:r>
              <a:rPr lang="en-US" sz="2800" dirty="0" err="1"/>
              <a:t>negativo</a:t>
            </a:r>
            <a:r>
              <a:rPr lang="en-US" sz="2800" dirty="0"/>
              <a:t> e </a:t>
            </a:r>
            <a:r>
              <a:rPr lang="en-US" sz="2800" dirty="0" err="1"/>
              <a:t>neutro</a:t>
            </a:r>
            <a:r>
              <a:rPr lang="en-US" sz="2800" dirty="0"/>
              <a:t>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seguenti</a:t>
            </a:r>
            <a:r>
              <a:rPr lang="en-US" sz="2800" dirty="0"/>
              <a:t>: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789705-3DE7-23D9-4F58-B5071E64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86" y="2629697"/>
            <a:ext cx="3609064" cy="3600041"/>
          </a:xfrm>
          <a:prstGeom prst="rect">
            <a:avLst/>
          </a:prstGeom>
        </p:spPr>
      </p:pic>
      <p:pic>
        <p:nvPicPr>
          <p:cNvPr id="20" name="Immagine 19" descr="Immagine che contiene testo, quotidiano&#10;&#10;Descrizione generata automaticamente">
            <a:extLst>
              <a:ext uri="{FF2B5EF4-FFF2-40B4-BE49-F238E27FC236}">
                <a16:creationId xmlns:a16="http://schemas.microsoft.com/office/drawing/2014/main" id="{ED41DDDC-DF3A-11A1-1D64-E399A1953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0" y="2587741"/>
            <a:ext cx="3673511" cy="3600041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02654-FB6C-5A98-7640-F6F372DEF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2" y="2629697"/>
            <a:ext cx="3701842" cy="360004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F60F64-9C46-66E5-B478-C06C7D2B3D9B}"/>
              </a:ext>
            </a:extLst>
          </p:cNvPr>
          <p:cNvSpPr txBox="1"/>
          <p:nvPr/>
        </p:nvSpPr>
        <p:spPr>
          <a:xfrm>
            <a:off x="1127240" y="6149775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positivo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77CCFE-D91E-501A-0B0C-B304D7167F2A}"/>
              </a:ext>
            </a:extLst>
          </p:cNvPr>
          <p:cNvSpPr txBox="1"/>
          <p:nvPr/>
        </p:nvSpPr>
        <p:spPr>
          <a:xfrm>
            <a:off x="5249660" y="6229738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negativo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A6E678E-EBF6-CF33-83E0-8AFEA6F63DA1}"/>
              </a:ext>
            </a:extLst>
          </p:cNvPr>
          <p:cNvSpPr txBox="1"/>
          <p:nvPr/>
        </p:nvSpPr>
        <p:spPr>
          <a:xfrm>
            <a:off x="9151100" y="6219364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neutro </a:t>
            </a:r>
          </a:p>
        </p:txBody>
      </p:sp>
    </p:spTree>
    <p:extLst>
      <p:ext uri="{BB962C8B-B14F-4D97-AF65-F5344CB8AC3E}">
        <p14:creationId xmlns:p14="http://schemas.microsoft.com/office/powerpoint/2010/main" val="18176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CCE2D75B-BED3-B18E-E5F0-DFE48DF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38" y="395243"/>
            <a:ext cx="4860099" cy="987686"/>
          </a:xfrm>
        </p:spPr>
        <p:txBody>
          <a:bodyPr>
            <a:normAutofit fontScale="90000"/>
          </a:bodyPr>
          <a:lstStyle/>
          <a:p>
            <a:r>
              <a:rPr lang="it-IT" sz="3400" b="1" dirty="0">
                <a:latin typeface="Book Antiqua" panose="02040602050305030304" pitchFamily="18" charset="0"/>
              </a:rPr>
              <a:t>ELEBORAZIONI</a:t>
            </a:r>
            <a:r>
              <a:rPr lang="it-IT" dirty="0"/>
              <a:t> </a:t>
            </a:r>
            <a:r>
              <a:rPr lang="it-IT" sz="3400" b="1" dirty="0">
                <a:latin typeface="Book Antiqua" panose="02040602050305030304" pitchFamily="18" charset="0"/>
              </a:rPr>
              <a:t>DATI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DB4F70-6F79-485D-9E87-7F54687AFE69}"/>
              </a:ext>
            </a:extLst>
          </p:cNvPr>
          <p:cNvSpPr txBox="1"/>
          <p:nvPr/>
        </p:nvSpPr>
        <p:spPr>
          <a:xfrm>
            <a:off x="6970270" y="4583919"/>
            <a:ext cx="3210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rgbClr val="FF0000"/>
                </a:solidFill>
              </a:rPr>
              <a:t>rosso</a:t>
            </a:r>
            <a:r>
              <a:rPr lang="it-IT" sz="1400" dirty="0"/>
              <a:t> rappresenta i sentimenti negativi.</a:t>
            </a:r>
          </a:p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verde</a:t>
            </a:r>
            <a:r>
              <a:rPr lang="it-IT" sz="1400" dirty="0"/>
              <a:t> rappresenta i sentimenti positivi.</a:t>
            </a:r>
          </a:p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grigio</a:t>
            </a:r>
            <a:r>
              <a:rPr lang="it-IT" sz="1400" dirty="0"/>
              <a:t> rappresenta i sentimenti neutri.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48E8DE-F298-21B4-493B-6C64EB6B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1662100"/>
            <a:ext cx="6091800" cy="46527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66E37-213A-FBE8-1461-8B9AC4E1CFEF}"/>
              </a:ext>
            </a:extLst>
          </p:cNvPr>
          <p:cNvSpPr txBox="1"/>
          <p:nvPr/>
        </p:nvSpPr>
        <p:spPr>
          <a:xfrm>
            <a:off x="6891901" y="2274081"/>
            <a:ext cx="50257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maggioranza dei nodi ha popolarità con valori vicino allo 0 (che rappresenta ovviamente la neutralità) e con una soggettività intorno ai 0.5, ossia sono stati influenzati, anche se minimamente, da opinioni personali.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0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527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Abadi</vt:lpstr>
      <vt:lpstr>Amasis MT Pro</vt:lpstr>
      <vt:lpstr>Amasis MT Pro Medium</vt:lpstr>
      <vt:lpstr>Arial</vt:lpstr>
      <vt:lpstr>Avenir Next LT Pro Demi</vt:lpstr>
      <vt:lpstr>Book Antiqua</vt:lpstr>
      <vt:lpstr>Calibri</vt:lpstr>
      <vt:lpstr>Calibri Light</vt:lpstr>
      <vt:lpstr>Söhne</vt:lpstr>
      <vt:lpstr>Tema di Office</vt:lpstr>
      <vt:lpstr>SOCIAL NETWORK ANALYSIS</vt:lpstr>
      <vt:lpstr>Contesto</vt:lpstr>
      <vt:lpstr>PowerPoint Presentation</vt:lpstr>
      <vt:lpstr>PowerPoint Presentation</vt:lpstr>
      <vt:lpstr>DATI RACCOLTI</vt:lpstr>
      <vt:lpstr>PowerPoint Presentation</vt:lpstr>
      <vt:lpstr>PowerPoint Presentation</vt:lpstr>
      <vt:lpstr>PowerPoint Presentation</vt:lpstr>
      <vt:lpstr>ELEBORAZIONI DATI</vt:lpstr>
      <vt:lpstr>PowerPoint Presentation</vt:lpstr>
      <vt:lpstr>PowerPoint Presentation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</dc:title>
  <dc:creator>TAKYI SAMUEL OBENG</dc:creator>
  <cp:lastModifiedBy>ZHANG JINPENG</cp:lastModifiedBy>
  <cp:revision>12</cp:revision>
  <dcterms:created xsi:type="dcterms:W3CDTF">2023-01-28T21:06:19Z</dcterms:created>
  <dcterms:modified xsi:type="dcterms:W3CDTF">2023-03-24T20:24:33Z</dcterms:modified>
</cp:coreProperties>
</file>